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0-1.png>
</file>

<file path=ppt/media/image-10-2.png>
</file>

<file path=ppt/media/image-11-1.png>
</file>

<file path=ppt/media/image-11-2.png>
</file>

<file path=ppt/media/image-11-3.png>
</file>

<file path=ppt/media/image-11-4.png>
</file>

<file path=ppt/media/image-11-5.png>
</file>

<file path=ppt/media/image-11-6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media/image-9-1.png>
</file>

<file path=ppt/media/image-9-2.png>
</file>

<file path=ppt/media/image-9-3.png>
</file>

<file path=ppt/media/image-9-4.png>
</file>

<file path=ppt/media/image-9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image" Target="../media/image-11-3.png"/><Relationship Id="rId4" Type="http://schemas.openxmlformats.org/officeDocument/2006/relationships/image" Target="../media/image-11-4.png"/><Relationship Id="rId5" Type="http://schemas.openxmlformats.org/officeDocument/2006/relationships/image" Target="../media/image-11-5.png"/><Relationship Id="rId6" Type="http://schemas.openxmlformats.org/officeDocument/2006/relationships/image" Target="../media/image-11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389" y="1219319"/>
            <a:ext cx="4504134" cy="57909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93687" y="2448401"/>
            <a:ext cx="4695706" cy="27774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Discover the Wonders of </a:t>
            </a:r>
            <a:pPr algn="l"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Natural Language Processing!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7593687" y="5448062"/>
            <a:ext cx="469570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3020497" y="528399"/>
            <a:ext cx="4803338" cy="600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728"/>
              </a:lnSpc>
              <a:buNone/>
            </a:pPr>
            <a:r>
              <a:rPr lang="en-US" sz="3782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Skipgram</a:t>
            </a:r>
            <a:endParaRPr lang="en-US" sz="3782" dirty="0"/>
          </a:p>
        </p:txBody>
      </p:sp>
      <p:sp>
        <p:nvSpPr>
          <p:cNvPr id="5" name="Shape 2"/>
          <p:cNvSpPr/>
          <p:nvPr/>
        </p:nvSpPr>
        <p:spPr>
          <a:xfrm>
            <a:off x="3020497" y="1512927"/>
            <a:ext cx="1431488" cy="1414343"/>
          </a:xfrm>
          <a:prstGeom prst="roundRect">
            <a:avLst>
              <a:gd name="adj" fmla="val 24452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3235404" y="2027992"/>
            <a:ext cx="144066" cy="3842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26"/>
              </a:lnSpc>
              <a:buNone/>
            </a:pPr>
            <a:r>
              <a:rPr lang="en-US" sz="1891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1891" dirty="0"/>
          </a:p>
        </p:txBody>
      </p:sp>
      <p:sp>
        <p:nvSpPr>
          <p:cNvPr id="7" name="Text 4"/>
          <p:cNvSpPr/>
          <p:nvPr/>
        </p:nvSpPr>
        <p:spPr>
          <a:xfrm>
            <a:off x="4644033" y="1704975"/>
            <a:ext cx="2401610" cy="300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64"/>
              </a:lnSpc>
              <a:buNone/>
            </a:pPr>
            <a:r>
              <a:rPr lang="en-US" sz="1891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Context</a:t>
            </a:r>
            <a:endParaRPr lang="en-US" sz="1891" dirty="0"/>
          </a:p>
        </p:txBody>
      </p:sp>
      <p:sp>
        <p:nvSpPr>
          <p:cNvPr id="8" name="Text 5"/>
          <p:cNvSpPr/>
          <p:nvPr/>
        </p:nvSpPr>
        <p:spPr>
          <a:xfrm>
            <a:off x="4644033" y="2120384"/>
            <a:ext cx="6773823" cy="6148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21"/>
              </a:lnSpc>
              <a:buNone/>
            </a:pPr>
            <a:r>
              <a:rPr lang="en-US" sz="1513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Word2Vec uses two architectures: Continuous Bag-of-Words (CBOW) and Skip-gram.</a:t>
            </a:r>
            <a:endParaRPr lang="en-US" sz="1513" dirty="0"/>
          </a:p>
        </p:txBody>
      </p:sp>
      <p:sp>
        <p:nvSpPr>
          <p:cNvPr id="9" name="Shape 6"/>
          <p:cNvSpPr/>
          <p:nvPr/>
        </p:nvSpPr>
        <p:spPr>
          <a:xfrm>
            <a:off x="4547949" y="2916942"/>
            <a:ext cx="6965990" cy="11966"/>
          </a:xfrm>
          <a:prstGeom prst="rect">
            <a:avLst/>
          </a:prstGeom>
          <a:solidFill>
            <a:srgbClr val="F2B42D"/>
          </a:solidFill>
          <a:ln/>
        </p:spPr>
      </p:sp>
      <p:sp>
        <p:nvSpPr>
          <p:cNvPr id="10" name="Shape 7"/>
          <p:cNvSpPr/>
          <p:nvPr/>
        </p:nvSpPr>
        <p:spPr>
          <a:xfrm>
            <a:off x="3020497" y="3023235"/>
            <a:ext cx="2863096" cy="1414343"/>
          </a:xfrm>
          <a:prstGeom prst="roundRect">
            <a:avLst>
              <a:gd name="adj" fmla="val 24452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3235404" y="3538299"/>
            <a:ext cx="144066" cy="3842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26"/>
              </a:lnSpc>
              <a:buNone/>
            </a:pPr>
            <a:r>
              <a:rPr lang="en-US" sz="1891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1891" dirty="0"/>
          </a:p>
        </p:txBody>
      </p:sp>
      <p:sp>
        <p:nvSpPr>
          <p:cNvPr id="12" name="Text 9"/>
          <p:cNvSpPr/>
          <p:nvPr/>
        </p:nvSpPr>
        <p:spPr>
          <a:xfrm>
            <a:off x="6075640" y="3215283"/>
            <a:ext cx="2401610" cy="300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64"/>
              </a:lnSpc>
              <a:buNone/>
            </a:pPr>
            <a:r>
              <a:rPr lang="en-US" sz="1891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Skip-gram</a:t>
            </a:r>
            <a:endParaRPr lang="en-US" sz="1891" dirty="0"/>
          </a:p>
        </p:txBody>
      </p:sp>
      <p:sp>
        <p:nvSpPr>
          <p:cNvPr id="13" name="Text 10"/>
          <p:cNvSpPr/>
          <p:nvPr/>
        </p:nvSpPr>
        <p:spPr>
          <a:xfrm>
            <a:off x="6075640" y="3630692"/>
            <a:ext cx="5342215" cy="6148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21"/>
              </a:lnSpc>
              <a:buNone/>
            </a:pPr>
            <a:r>
              <a:rPr lang="en-US" sz="1513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Skip-gram model predicts the surrounding words given a center word.</a:t>
            </a:r>
            <a:endParaRPr lang="en-US" sz="1513" dirty="0"/>
          </a:p>
        </p:txBody>
      </p:sp>
      <p:sp>
        <p:nvSpPr>
          <p:cNvPr id="14" name="Shape 11"/>
          <p:cNvSpPr/>
          <p:nvPr/>
        </p:nvSpPr>
        <p:spPr>
          <a:xfrm>
            <a:off x="5979557" y="4427250"/>
            <a:ext cx="5534382" cy="11966"/>
          </a:xfrm>
          <a:prstGeom prst="rect">
            <a:avLst/>
          </a:prstGeom>
          <a:solidFill>
            <a:srgbClr val="D7425E"/>
          </a:solidFill>
          <a:ln/>
        </p:spPr>
      </p:sp>
      <p:sp>
        <p:nvSpPr>
          <p:cNvPr id="15" name="Shape 12"/>
          <p:cNvSpPr/>
          <p:nvPr/>
        </p:nvSpPr>
        <p:spPr>
          <a:xfrm>
            <a:off x="3020497" y="4533543"/>
            <a:ext cx="4294703" cy="1721763"/>
          </a:xfrm>
          <a:prstGeom prst="roundRect">
            <a:avLst>
              <a:gd name="adj" fmla="val 20086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3235404" y="5202317"/>
            <a:ext cx="144066" cy="3842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26"/>
              </a:lnSpc>
              <a:buNone/>
            </a:pPr>
            <a:r>
              <a:rPr lang="en-US" sz="1891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1891" dirty="0"/>
          </a:p>
        </p:txBody>
      </p:sp>
      <p:sp>
        <p:nvSpPr>
          <p:cNvPr id="17" name="Text 14"/>
          <p:cNvSpPr/>
          <p:nvPr/>
        </p:nvSpPr>
        <p:spPr>
          <a:xfrm>
            <a:off x="7507248" y="4725591"/>
            <a:ext cx="2401610" cy="300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64"/>
              </a:lnSpc>
              <a:buNone/>
            </a:pPr>
            <a:r>
              <a:rPr lang="en-US" sz="1891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Advantages</a:t>
            </a:r>
            <a:endParaRPr lang="en-US" sz="1891" dirty="0"/>
          </a:p>
        </p:txBody>
      </p:sp>
      <p:sp>
        <p:nvSpPr>
          <p:cNvPr id="18" name="Text 15"/>
          <p:cNvSpPr/>
          <p:nvPr/>
        </p:nvSpPr>
        <p:spPr>
          <a:xfrm>
            <a:off x="7507248" y="5141000"/>
            <a:ext cx="3910608" cy="9222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21"/>
              </a:lnSpc>
              <a:buNone/>
            </a:pPr>
            <a:r>
              <a:rPr lang="en-US" sz="1513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Skip-gram performs better on infrequent words and can capture more subtle semantic relationships.</a:t>
            </a:r>
            <a:endParaRPr lang="en-US" sz="1513" dirty="0"/>
          </a:p>
        </p:txBody>
      </p:sp>
      <p:sp>
        <p:nvSpPr>
          <p:cNvPr id="19" name="Text 16"/>
          <p:cNvSpPr/>
          <p:nvPr/>
        </p:nvSpPr>
        <p:spPr>
          <a:xfrm>
            <a:off x="3020497" y="6471404"/>
            <a:ext cx="8589407" cy="12296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21"/>
              </a:lnSpc>
              <a:buNone/>
            </a:pPr>
            <a:r>
              <a:rPr lang="en-US" sz="1513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Skip-gram model in Word2Vec is a neural network architecture that learns word embeddings by predicting the surrounding context words given a center word. Unlike CBOW, which predicts the center word from the context, Skip-gram does the reverse, making it more effective at capturing subtle semantic relationships between words.</a:t>
            </a:r>
            <a:endParaRPr lang="en-US" sz="1513" dirty="0"/>
          </a:p>
        </p:txBody>
      </p:sp>
      <p:pic>
        <p:nvPicPr>
          <p:cNvPr id="2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88106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Futures in NLP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019776"/>
            <a:ext cx="2233374" cy="1380292"/>
          </a:xfrm>
          <a:prstGeom prst="roundRect">
            <a:avLst>
              <a:gd name="adj" fmla="val 28976"/>
            </a:avLst>
          </a:prstGeom>
          <a:noFill/>
          <a:ln w="22860">
            <a:solidFill>
              <a:srgbClr val="F2B42D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1249" y="2042636"/>
            <a:ext cx="2187654" cy="133457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348389" y="3677722"/>
            <a:ext cx="223337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Intelligent Assistants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348389" y="4505325"/>
            <a:ext cx="2233374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NLP will power the next generation of intelligent digital assistants, capable of engaging in human-like conversations and understanding natural language commands.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4915019" y="2019776"/>
            <a:ext cx="2233493" cy="1380292"/>
          </a:xfrm>
          <a:prstGeom prst="roundRect">
            <a:avLst>
              <a:gd name="adj" fmla="val 28976"/>
            </a:avLst>
          </a:prstGeom>
          <a:noFill/>
          <a:ln w="22860">
            <a:solidFill>
              <a:srgbClr val="D7425E"/>
            </a:solidFill>
            <a:prstDash val="solid"/>
          </a:ln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7879" y="2042636"/>
            <a:ext cx="2187773" cy="133457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4915019" y="3677722"/>
            <a:ext cx="223349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Advancements in Healthcare</a:t>
            </a:r>
            <a:endParaRPr lang="en-US" sz="2187" dirty="0"/>
          </a:p>
        </p:txBody>
      </p:sp>
      <p:sp>
        <p:nvSpPr>
          <p:cNvPr id="12" name="Text 7"/>
          <p:cNvSpPr/>
          <p:nvPr/>
        </p:nvSpPr>
        <p:spPr>
          <a:xfrm>
            <a:off x="4915019" y="4505325"/>
            <a:ext cx="2233493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NLP will revolutionize medical diagnosis and treatment by enabling AI systems to analyze patient records, symptoms, and research to provide personalized insights.</a:t>
            </a:r>
            <a:endParaRPr lang="en-US" sz="1750" dirty="0"/>
          </a:p>
        </p:txBody>
      </p:sp>
      <p:sp>
        <p:nvSpPr>
          <p:cNvPr id="13" name="Shape 8"/>
          <p:cNvSpPr/>
          <p:nvPr/>
        </p:nvSpPr>
        <p:spPr>
          <a:xfrm>
            <a:off x="7481768" y="2019776"/>
            <a:ext cx="2233374" cy="1380292"/>
          </a:xfrm>
          <a:prstGeom prst="roundRect">
            <a:avLst>
              <a:gd name="adj" fmla="val 28976"/>
            </a:avLst>
          </a:prstGeom>
          <a:noFill/>
          <a:ln w="22860">
            <a:solidFill>
              <a:srgbClr val="DD785E"/>
            </a:solidFill>
            <a:prstDash val="solid"/>
          </a:ln>
        </p:spPr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4628" y="2042636"/>
            <a:ext cx="2187654" cy="1334572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481768" y="3677722"/>
            <a:ext cx="223337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Universal Translation</a:t>
            </a:r>
            <a:endParaRPr lang="en-US" sz="2187" dirty="0"/>
          </a:p>
        </p:txBody>
      </p:sp>
      <p:sp>
        <p:nvSpPr>
          <p:cNvPr id="16" name="Text 10"/>
          <p:cNvSpPr/>
          <p:nvPr/>
        </p:nvSpPr>
        <p:spPr>
          <a:xfrm>
            <a:off x="7481768" y="4505325"/>
            <a:ext cx="2233374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Seamless real-time translation between languages will break down communication barriers, facilitating globalization and international collaboration.</a:t>
            </a:r>
            <a:endParaRPr lang="en-US" sz="1750" dirty="0"/>
          </a:p>
        </p:txBody>
      </p:sp>
      <p:sp>
        <p:nvSpPr>
          <p:cNvPr id="17" name="Shape 11"/>
          <p:cNvSpPr/>
          <p:nvPr/>
        </p:nvSpPr>
        <p:spPr>
          <a:xfrm>
            <a:off x="10048399" y="2019776"/>
            <a:ext cx="2233493" cy="1380292"/>
          </a:xfrm>
          <a:prstGeom prst="roundRect">
            <a:avLst>
              <a:gd name="adj" fmla="val 28976"/>
            </a:avLst>
          </a:prstGeom>
          <a:noFill/>
          <a:ln w="22860">
            <a:solidFill>
              <a:srgbClr val="48A8E2"/>
            </a:solidFill>
            <a:prstDash val="solid"/>
          </a:ln>
        </p:spPr>
      </p:sp>
      <p:pic>
        <p:nvPicPr>
          <p:cNvPr id="18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71259" y="2042636"/>
            <a:ext cx="2187773" cy="1334572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10048399" y="3677722"/>
            <a:ext cx="223349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8A8E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Generative NLP</a:t>
            </a:r>
            <a:endParaRPr lang="en-US" sz="2187" dirty="0"/>
          </a:p>
        </p:txBody>
      </p:sp>
      <p:sp>
        <p:nvSpPr>
          <p:cNvPr id="20" name="Text 13"/>
          <p:cNvSpPr/>
          <p:nvPr/>
        </p:nvSpPr>
        <p:spPr>
          <a:xfrm>
            <a:off x="10048399" y="4158139"/>
            <a:ext cx="2233493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Advancements in generative models will enable AI systems to create original content, from novels to poetry, by learning from vast datasets of human-written text.</a:t>
            </a:r>
            <a:endParaRPr lang="en-US" sz="1750" dirty="0"/>
          </a:p>
        </p:txBody>
      </p:sp>
      <p:pic>
        <p:nvPicPr>
          <p:cNvPr id="21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799987"/>
            <a:ext cx="7477601" cy="2874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Introduction to Natural Language Processing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5007888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Natural Language Processing (NLP) is a field of artificial intelligence that focuses on enabling computers to understand, interpret, and generate human language. It allows machines to analyze, comprehend, and respond to text or speech in a way that mimics human communication.</a:t>
            </a:r>
            <a:endParaRPr lang="en-US" sz="175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39767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Use cases of NLP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536388"/>
            <a:ext cx="4855726" cy="2036683"/>
          </a:xfrm>
          <a:prstGeom prst="roundRect">
            <a:avLst>
              <a:gd name="adj" fmla="val 19638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593419" y="278141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Language Translation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93419" y="3261836"/>
            <a:ext cx="436566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NLP enables real-time translation between languages, breaking down communication barriers and facilitating global collaboration.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536388"/>
            <a:ext cx="4855726" cy="2036683"/>
          </a:xfrm>
          <a:prstGeom prst="roundRect">
            <a:avLst>
              <a:gd name="adj" fmla="val 19638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71316" y="278141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Sentiment Analysis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71316" y="3261836"/>
            <a:ext cx="436566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NLP can detect the emotional tone of text, providing valuable insights for customer experience, brand monitoring, and more.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348389" y="4795242"/>
            <a:ext cx="4855726" cy="2036683"/>
          </a:xfrm>
          <a:prstGeom prst="roundRect">
            <a:avLst>
              <a:gd name="adj" fmla="val 19638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593419" y="5040273"/>
            <a:ext cx="404300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Chatbots and Virtual Assistants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593419" y="5520690"/>
            <a:ext cx="436566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NLP powers conversational AI that can understand and respond to human language, automating customer service and support.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795242"/>
            <a:ext cx="4855726" cy="2036683"/>
          </a:xfrm>
          <a:prstGeom prst="roundRect">
            <a:avLst>
              <a:gd name="adj" fmla="val 19638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71316" y="504027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8A8E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Text Summarization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71316" y="5520690"/>
            <a:ext cx="436566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NLP can extract the key points from lengthy documents, saving time and improving information processing.</a:t>
            </a:r>
            <a:endParaRPr lang="en-US" sz="1750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262366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Tokenization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703790" y="3651290"/>
            <a:ext cx="957810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Tokenization is the process of breaking down text into smaller, meaningful units called </a:t>
            </a:r>
            <a:pPr algn="l"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tokens</a:t>
            </a:r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2703790" y="4095512"/>
            <a:ext cx="957810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Tokens can be individual words, punctuation marks, or other linguistic elements that carry semantic meaning.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2703790" y="4895136"/>
            <a:ext cx="957810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Tokenization is a crucial step in natural language processing, as it helps machines understand and analyze the structure and meaning of text.</a:t>
            </a:r>
            <a:endParaRPr lang="en-US" sz="1750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70723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Text Preprocessing with NLTK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833199" y="3429238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 natural language processing, text preprocessing is a crucial step to prepare raw text data for analysis. NLTK, the Natural Language Toolkit, provides powerful tools for stemming and lemmatization - reducing words to their base forms to improve performance of downstream NLP tasks.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33199" y="5100757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Stemming simplifies words by removing suffixes, while lemmatization uses linguistic knowledge to identify the dictionary form of a word. Both techniques help normalize text, reducing data sparsity and improving the accuracy of tasks like sentiment analysis, named entity recognition, and topic modeling.</a:t>
            </a:r>
            <a:endParaRPr lang="en-US" sz="1750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416373" y="603052"/>
            <a:ext cx="5478780" cy="6848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393"/>
              </a:lnSpc>
              <a:buNone/>
            </a:pPr>
            <a:r>
              <a:rPr lang="en-US" sz="431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Deep Learning in NLP</a:t>
            </a:r>
            <a:endParaRPr lang="en-US" sz="4314" dirty="0"/>
          </a:p>
        </p:txBody>
      </p:sp>
      <p:sp>
        <p:nvSpPr>
          <p:cNvPr id="5" name="Shape 2"/>
          <p:cNvSpPr/>
          <p:nvPr/>
        </p:nvSpPr>
        <p:spPr>
          <a:xfrm>
            <a:off x="7301389" y="1726168"/>
            <a:ext cx="27384" cy="5900261"/>
          </a:xfrm>
          <a:prstGeom prst="rect">
            <a:avLst/>
          </a:prstGeom>
          <a:solidFill>
            <a:srgbClr val="262654"/>
          </a:solidFill>
          <a:ln/>
        </p:spPr>
      </p:sp>
      <p:sp>
        <p:nvSpPr>
          <p:cNvPr id="6" name="Shape 3"/>
          <p:cNvSpPr/>
          <p:nvPr/>
        </p:nvSpPr>
        <p:spPr>
          <a:xfrm>
            <a:off x="6301561" y="2130147"/>
            <a:ext cx="767001" cy="27384"/>
          </a:xfrm>
          <a:prstGeom prst="rect">
            <a:avLst/>
          </a:prstGeom>
          <a:solidFill>
            <a:srgbClr val="F2B42D"/>
          </a:solidFill>
          <a:ln/>
        </p:spPr>
      </p:sp>
      <p:sp>
        <p:nvSpPr>
          <p:cNvPr id="7" name="Shape 4"/>
          <p:cNvSpPr/>
          <p:nvPr/>
        </p:nvSpPr>
        <p:spPr>
          <a:xfrm>
            <a:off x="7068562" y="1897380"/>
            <a:ext cx="493038" cy="493038"/>
          </a:xfrm>
          <a:prstGeom prst="roundRect">
            <a:avLst>
              <a:gd name="adj" fmla="val 80010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16438" y="1938457"/>
            <a:ext cx="197168" cy="4108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36"/>
              </a:lnSpc>
              <a:buNone/>
            </a:pPr>
            <a:r>
              <a:rPr lang="en-US" sz="2588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588" dirty="0"/>
          </a:p>
        </p:txBody>
      </p:sp>
      <p:sp>
        <p:nvSpPr>
          <p:cNvPr id="9" name="Text 6"/>
          <p:cNvSpPr/>
          <p:nvPr/>
        </p:nvSpPr>
        <p:spPr>
          <a:xfrm>
            <a:off x="3370421" y="1945243"/>
            <a:ext cx="2739390" cy="3424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696"/>
              </a:lnSpc>
              <a:buNone/>
            </a:pPr>
            <a:r>
              <a:rPr lang="en-US" sz="215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Neural Networks</a:t>
            </a:r>
            <a:endParaRPr lang="en-US" sz="2157" dirty="0"/>
          </a:p>
        </p:txBody>
      </p:sp>
      <p:sp>
        <p:nvSpPr>
          <p:cNvPr id="10" name="Text 7"/>
          <p:cNvSpPr/>
          <p:nvPr/>
        </p:nvSpPr>
        <p:spPr>
          <a:xfrm>
            <a:off x="2416373" y="2419112"/>
            <a:ext cx="3693438" cy="21038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61"/>
              </a:lnSpc>
              <a:buNone/>
            </a:pPr>
            <a:r>
              <a:rPr lang="en-US" sz="1726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Deep learning models like recurrent neural networks and transformers have revolutionized natural language processing, enabling more accurate language understanding and generation.</a:t>
            </a:r>
            <a:endParaRPr lang="en-US" sz="1726" dirty="0"/>
          </a:p>
        </p:txBody>
      </p:sp>
      <p:sp>
        <p:nvSpPr>
          <p:cNvPr id="11" name="Shape 8"/>
          <p:cNvSpPr/>
          <p:nvPr/>
        </p:nvSpPr>
        <p:spPr>
          <a:xfrm>
            <a:off x="7561600" y="3225760"/>
            <a:ext cx="767001" cy="27384"/>
          </a:xfrm>
          <a:prstGeom prst="rect">
            <a:avLst/>
          </a:prstGeom>
          <a:solidFill>
            <a:srgbClr val="D7425E"/>
          </a:solidFill>
          <a:ln/>
        </p:spPr>
      </p:sp>
      <p:sp>
        <p:nvSpPr>
          <p:cNvPr id="12" name="Shape 9"/>
          <p:cNvSpPr/>
          <p:nvPr/>
        </p:nvSpPr>
        <p:spPr>
          <a:xfrm>
            <a:off x="7068562" y="2992993"/>
            <a:ext cx="493038" cy="493038"/>
          </a:xfrm>
          <a:prstGeom prst="roundRect">
            <a:avLst>
              <a:gd name="adj" fmla="val 80010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16438" y="3034070"/>
            <a:ext cx="197168" cy="4108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36"/>
              </a:lnSpc>
              <a:buNone/>
            </a:pPr>
            <a:r>
              <a:rPr lang="en-US" sz="2588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588" dirty="0"/>
          </a:p>
        </p:txBody>
      </p:sp>
      <p:sp>
        <p:nvSpPr>
          <p:cNvPr id="14" name="Text 11"/>
          <p:cNvSpPr/>
          <p:nvPr/>
        </p:nvSpPr>
        <p:spPr>
          <a:xfrm>
            <a:off x="8520351" y="3040856"/>
            <a:ext cx="2739390" cy="3424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96"/>
              </a:lnSpc>
              <a:buNone/>
            </a:pPr>
            <a:r>
              <a:rPr lang="en-US" sz="215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Language Models</a:t>
            </a:r>
            <a:endParaRPr lang="en-US" sz="2157" dirty="0"/>
          </a:p>
        </p:txBody>
      </p:sp>
      <p:sp>
        <p:nvSpPr>
          <p:cNvPr id="15" name="Text 12"/>
          <p:cNvSpPr/>
          <p:nvPr/>
        </p:nvSpPr>
        <p:spPr>
          <a:xfrm>
            <a:off x="8520351" y="3514725"/>
            <a:ext cx="3693557" cy="17531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61"/>
              </a:lnSpc>
              <a:buNone/>
            </a:pPr>
            <a:r>
              <a:rPr lang="en-US" sz="1726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Pretrained language models like BERT and GPT-3 capture deep contextual understanding of language, powering applications from chatbots to text summarization.</a:t>
            </a:r>
            <a:endParaRPr lang="en-US" sz="1726" dirty="0"/>
          </a:p>
        </p:txBody>
      </p:sp>
      <p:sp>
        <p:nvSpPr>
          <p:cNvPr id="16" name="Shape 13"/>
          <p:cNvSpPr/>
          <p:nvPr/>
        </p:nvSpPr>
        <p:spPr>
          <a:xfrm>
            <a:off x="6301561" y="5365075"/>
            <a:ext cx="767001" cy="27384"/>
          </a:xfrm>
          <a:prstGeom prst="rect">
            <a:avLst/>
          </a:prstGeom>
          <a:solidFill>
            <a:srgbClr val="DD785E"/>
          </a:solidFill>
          <a:ln/>
        </p:spPr>
      </p:sp>
      <p:sp>
        <p:nvSpPr>
          <p:cNvPr id="17" name="Shape 14"/>
          <p:cNvSpPr/>
          <p:nvPr/>
        </p:nvSpPr>
        <p:spPr>
          <a:xfrm>
            <a:off x="7068562" y="5132308"/>
            <a:ext cx="493038" cy="493038"/>
          </a:xfrm>
          <a:prstGeom prst="roundRect">
            <a:avLst>
              <a:gd name="adj" fmla="val 80010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216438" y="5173385"/>
            <a:ext cx="197168" cy="4108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36"/>
              </a:lnSpc>
              <a:buNone/>
            </a:pPr>
            <a:r>
              <a:rPr lang="en-US" sz="2588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588" dirty="0"/>
          </a:p>
        </p:txBody>
      </p:sp>
      <p:sp>
        <p:nvSpPr>
          <p:cNvPr id="19" name="Text 16"/>
          <p:cNvSpPr/>
          <p:nvPr/>
        </p:nvSpPr>
        <p:spPr>
          <a:xfrm>
            <a:off x="3195518" y="5180171"/>
            <a:ext cx="2914293" cy="3424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696"/>
              </a:lnSpc>
              <a:buNone/>
            </a:pPr>
            <a:r>
              <a:rPr lang="en-US" sz="215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Sequence-to-Sequence</a:t>
            </a:r>
            <a:endParaRPr lang="en-US" sz="2157" dirty="0"/>
          </a:p>
        </p:txBody>
      </p:sp>
      <p:sp>
        <p:nvSpPr>
          <p:cNvPr id="20" name="Text 17"/>
          <p:cNvSpPr/>
          <p:nvPr/>
        </p:nvSpPr>
        <p:spPr>
          <a:xfrm>
            <a:off x="2416373" y="5654040"/>
            <a:ext cx="3693438" cy="17531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61"/>
              </a:lnSpc>
              <a:buNone/>
            </a:pPr>
            <a:r>
              <a:rPr lang="en-US" sz="1726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Seq2seq architectures enable complex language tasks like machine translation, question answering, and text generation by modeling the input-output relationship.</a:t>
            </a:r>
            <a:endParaRPr lang="en-US" sz="1726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514118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Stopword, Part of speech, Entity recognition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45828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Stopwords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348389" y="4027646"/>
            <a:ext cx="2949416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Stopwords are common words like "the", "a", "and" that are often removed from text to improve natural language processing. This helps focus on more meaningful words.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847398" y="345828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Part of Speech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847398" y="4027646"/>
            <a:ext cx="2949416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Identifying the part of speech, such as noun, verb, adjective, etc., is crucial for understanding the grammatical structure and meaning of text.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346406" y="345828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Entity Recognition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346406" y="4027646"/>
            <a:ext cx="2949416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Entity recognition is the process of identifying and classifying named entities in text, such as people, organizations, locations, and dates. This provides important context.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46006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Encoding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772370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498288" y="2814042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3070503" y="2848689"/>
            <a:ext cx="329136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Numerical Representation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3070503" y="3329107"/>
            <a:ext cx="413361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Encoding converts text data into numerical representations that can be processed by machine learning models.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2772370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76185" y="2814042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284868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One-Hot Encoding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148399" y="3329107"/>
            <a:ext cx="413361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method creates a sparse vector with a single 1 indicating the presence of a word, while all other elements are 0.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2348389" y="479107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498288" y="4832747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3070503" y="486739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Label Encoding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3070503" y="5347811"/>
            <a:ext cx="413361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Labels are assigned unique numerical values to represent categorical variables, enabling models to understand relationships between them.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426285" y="479107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576185" y="4832747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8A8E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148399" y="486739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8A8E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Ordinal Encoding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148399" y="5347811"/>
            <a:ext cx="413361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encoding preserves the order of categorical variables, assigning sequential numbers based on the inherent ranking.</a:t>
            </a:r>
            <a:endParaRPr lang="en-US" sz="1750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672471"/>
            <a:ext cx="563927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Embedding, word2vec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389" y="2811185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358878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Text Representation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4069199"/>
            <a:ext cx="308895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Word2vec is a technique for representing words as numerical vectors, capturing semantic and syntactic relationships between words.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0602" y="2811185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70602" y="358878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Neural Networks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770602" y="4069199"/>
            <a:ext cx="3088958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Word2vec uses neural networks to learn these word embeddings from large text corpora, allowing machines to understand the meaning and context of words.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2816" y="2811185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92816" y="358878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Semantic Similarity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92816" y="4069199"/>
            <a:ext cx="3089077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vector representations allow for measuring the semantic similarity between words, powering applications like text classification, sentiment analysis, and information retrieval.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2024-04-28T02:11:55Z</dcterms:created>
  <dcterms:modified xsi:type="dcterms:W3CDTF">2024-04-28T02:11:55Z</dcterms:modified>
</cp:coreProperties>
</file>